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300" r:id="rId43"/>
    <p:sldId id="30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46" d="100"/>
          <a:sy n="46" d="100"/>
        </p:scale>
        <p:origin x="8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s/zapiski-puteshestvennika/italiya/" TargetMode="External"/><Relationship Id="rId2" Type="http://schemas.openxmlformats.org/officeDocument/2006/relationships/hyperlink" Target="https://www.culture.ru/s/zapiski-puteshestvennika/franciya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hyperlink" Target="https://www.culture.ru/materials/120050/selo-vysochaishego-statusa" TargetMode="External"/><Relationship Id="rId4" Type="http://schemas.openxmlformats.org/officeDocument/2006/relationships/hyperlink" Target="https://www.culture.ru/materials/253033/napersnicy-ekateriny-ii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culture.ru/storage/images/25cfe135e49788b396d28c7bc7944fe2/588b43d23d7a84364d0f69b9a135626f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culture.ru/storage/images/25cfe135e49788b396d28c7bc7944fe2/2dd8438de09c176589c07b02575dba1e.jpg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culture.ru/storage/images/25cfe135e49788b396d28c7bc7944fe2/3892a602b0505e5fd586967720a11006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culture.ru/storage/images/25cfe135e49788b396d28c7bc7944fe2/47527c246c1108dd8d2f1e5abd8f00c4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culture.ru/storage/images/25cfe135e49788b396d28c7bc7944fe2/659d34da450da31a84fdcba9dffb38c2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culture.ru/storage/images/25cfe135e49788b396d28c7bc7944fe2/c59fe4479de0cf325aa78c5bfecad965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culture.ru/storage/images/25cfe135e49788b396d28c7bc7944fe2/c007c9c7a86f136f4148e5bf4c0214b3.jp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culture.ru/storage/images/25cfe135e49788b396d28c7bc7944fe2/829a6c379b3059ba9fb36f7881b9e73d.jpg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culture.ru/storage/images/25cfe135e49788b396d28c7bc7944fe2/5d3f3ce3e8ecc72d0e8ceb55857baa30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culture.ru/storage/images/25cfe135e49788b396d28c7bc7944fe2/e08afbb17899a94877abda28c5d9c591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www.culture.ru/storage/images/25cfe135e49788b396d28c7bc7944fe2/428e56fb5f2d676825a9264b11a86639.jp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culture.ru/storage/images/25cfe135e49788b396d28c7bc7944fe2/8cc13a81bc53f1f46c6aee6c33c6b507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culture.ru/storage/images/25cfe135e49788b396d28c7bc7944fe2/f08adae1bcbb2f88b16c7fff3838ea1c.jpg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www.culture.ru/storage/images/25cfe135e49788b396d28c7bc7944fe2/5fe65af57729705ceb8c91a6c4d242d5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culture.ru/storage/images/25cfe135e49788b396d28c7bc7944fe2/dd37da04387e3017499b91137ff913ac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storage/images/25cfe135e49788b396d28c7bc7944fe2/d005b2699782137e95b3f734592b4c74.jpg" TargetMode="External"/><Relationship Id="rId2" Type="http://schemas.openxmlformats.org/officeDocument/2006/relationships/hyperlink" Target="https://www.culture.ru/persons/8960/aleksandr-benu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books/209/mednyi-vsadnik" TargetMode="External"/><Relationship Id="rId2" Type="http://schemas.openxmlformats.org/officeDocument/2006/relationships/hyperlink" Target="https://www.culture.ru/persons/8195/aleksandr-pushki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hyperlink" Target="https://www.culture.ru/storage/images/25cfe135e49788b396d28c7bc7944fe2/8153ac53bf3b7158f93c4554b3e227e7.jpg" TargetMode="External"/><Relationship Id="rId4" Type="http://schemas.openxmlformats.org/officeDocument/2006/relationships/hyperlink" Target="https://www.culture.ru/books/65/pikovaya-dama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culture.ru/storage/images/25cfe135e49788b396d28c7bc7944fe2/fa46fa7b1a1aa3de5703740d8a8a362a.jpg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culture.ru/storage/images/25cfe135e49788b396d28c7bc7944fe2/433df6b23f4b7197e817e5d190b59383.jpg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culture.ru/storage/images/25cfe135e49788b396d28c7bc7944fe2/f6b39f542bf68b71c81fcb4767565dee.jpg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culture.ru/storage/images/25cfe135e49788b396d28c7bc7944fe2/66b070004d816a7c4522a0b414caff1e.jpg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storage/images/25cfe135e49788b396d28c7bc7944fe2/695f86be639bc6e46106babf09e774ca.jpg" TargetMode="External"/><Relationship Id="rId2" Type="http://schemas.openxmlformats.org/officeDocument/2006/relationships/hyperlink" Target="https://www.culture.ru/materials/253609/khudozhniki-osazhdennogo-gorod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culture.ru/storage/images/25cfe135e49788b396d28c7bc7944fe2/018bc7007cf247b96298d36c4da04b85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www.culture.ru/storage/images/25cfe135e49788b396d28c7bc7944fe2/cdb8ad3e856b250390efcc3e7a3b383f.jpg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culture.ru/storage/images/25cfe135e49788b396d28c7bc7944fe2/95002ef70cf69ee295605032ee6ac4fa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culture.ru/storage/images/25cfe135e49788b396d28c7bc7944fe2/6c6c193d390a5771e87ee84b0096117b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storage/images/25cfe135e49788b396d28c7bc7944fe2/fcce3c93800917973179efd372f65faf.jpg" TargetMode="External"/><Relationship Id="rId2" Type="http://schemas.openxmlformats.org/officeDocument/2006/relationships/hyperlink" Target="https://www.culture.ru/materials/155427/akademiya-khudozhestv-retrospektivnyi-vzglyad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culture.ru/storage/images/25cfe135e49788b396d28c7bc7944fe2/11a40829b925df92ee929b4b656a4a13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culture.ru/storage/images/25cfe135e49788b396d28c7bc7944fe2/f8e6de4d5d1647a7cdd8cc3ca93961c6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/>
              <a:t>Архитектура на картинах отечественных художников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Панорамы столичных улиц, памятники архитектуры, здания, которых уже нет, деревянные лодочки, снующие по Неве и Москве-реке, </a:t>
            </a:r>
            <a:r>
              <a:rPr lang="ru-RU" i="1" dirty="0" smtClean="0"/>
              <a:t>все </a:t>
            </a:r>
            <a:r>
              <a:rPr lang="ru-RU" i="1" dirty="0"/>
              <a:t>это можно увидеть на картинах мастеров городского пейзажа конца XVIII </a:t>
            </a:r>
            <a:r>
              <a:rPr lang="ru-RU" i="1" dirty="0" smtClean="0"/>
              <a:t>- </a:t>
            </a:r>
            <a:r>
              <a:rPr lang="ru-RU" i="1" dirty="0"/>
              <a:t>первой половины ХХ века.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263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9280" y="589280"/>
            <a:ext cx="1881355" cy="217138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Максим Воробьев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635" y="589280"/>
            <a:ext cx="8986356" cy="56692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51840" y="2174240"/>
            <a:ext cx="1718795" cy="4084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«Нева со стороны Троицкого моста при лунном освещении»</a:t>
            </a:r>
          </a:p>
        </p:txBody>
      </p:sp>
    </p:spTree>
    <p:extLst>
      <p:ext uri="{BB962C8B-B14F-4D97-AF65-F5344CB8AC3E}">
        <p14:creationId xmlns:p14="http://schemas.microsoft.com/office/powerpoint/2010/main" val="2437082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92480" y="1389063"/>
            <a:ext cx="2178685" cy="1371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Максим Воробьев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92480" y="3030538"/>
            <a:ext cx="2178685" cy="24384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Вид на Зимний дворец со стороны Невы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65" y="650240"/>
            <a:ext cx="8448675" cy="5629275"/>
          </a:xfrm>
        </p:spPr>
      </p:pic>
    </p:spTree>
    <p:extLst>
      <p:ext uri="{BB962C8B-B14F-4D97-AF65-F5344CB8AC3E}">
        <p14:creationId xmlns:p14="http://schemas.microsoft.com/office/powerpoint/2010/main" val="196609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31520" y="629285"/>
            <a:ext cx="1408113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«Вид </a:t>
            </a:r>
            <a:r>
              <a:rPr lang="ru-RU" dirty="0" err="1" smtClean="0"/>
              <a:t>Москов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ского</a:t>
            </a:r>
            <a:r>
              <a:rPr lang="ru-RU" dirty="0" smtClean="0"/>
              <a:t> </a:t>
            </a:r>
            <a:r>
              <a:rPr lang="ru-RU" dirty="0"/>
              <a:t>Кремля (со стороны </a:t>
            </a:r>
            <a:r>
              <a:rPr lang="ru-RU" dirty="0" err="1" smtClean="0"/>
              <a:t>Устьин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ского</a:t>
            </a:r>
            <a:r>
              <a:rPr lang="ru-RU" dirty="0" smtClean="0"/>
              <a:t> </a:t>
            </a:r>
            <a:r>
              <a:rPr lang="ru-RU" dirty="0"/>
              <a:t>моста</a:t>
            </a:r>
            <a:r>
              <a:rPr lang="ru-RU" dirty="0" smtClean="0"/>
              <a:t>»)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33" y="629285"/>
            <a:ext cx="9259887" cy="5689600"/>
          </a:xfrm>
        </p:spPr>
      </p:pic>
    </p:spTree>
    <p:extLst>
      <p:ext uri="{BB962C8B-B14F-4D97-AF65-F5344CB8AC3E}">
        <p14:creationId xmlns:p14="http://schemas.microsoft.com/office/powerpoint/2010/main" val="631670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72160" y="4145280"/>
            <a:ext cx="10749280" cy="1991995"/>
          </a:xfrm>
        </p:spPr>
        <p:txBody>
          <a:bodyPr>
            <a:noAutofit/>
          </a:bodyPr>
          <a:lstStyle/>
          <a:p>
            <a:r>
              <a:rPr lang="ru-RU" sz="2800" dirty="0"/>
              <a:t>Кроме российских городов, Воробьев на своих полотнах изображал Иерусалим и Константинополь, Варну и Рим. Сегодня городские пейзажи Максима Воробьева можно увидеть в Государственном Русском музее и Государственной Третьяковской галерее.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0" b="22110"/>
          <a:stretch>
            <a:fillRect/>
          </a:stretch>
        </p:blipFill>
        <p:spPr>
          <a:xfrm>
            <a:off x="1069975" y="608013"/>
            <a:ext cx="10106025" cy="3335337"/>
          </a:xfrm>
        </p:spPr>
      </p:pic>
    </p:spTree>
    <p:extLst>
      <p:ext uri="{BB962C8B-B14F-4D97-AF65-F5344CB8AC3E}">
        <p14:creationId xmlns:p14="http://schemas.microsoft.com/office/powerpoint/2010/main" val="2601347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601" y="995679"/>
            <a:ext cx="3393438" cy="1869439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Семен Щедрин, </a:t>
            </a:r>
            <a:r>
              <a:rPr lang="ru-RU" sz="2200" dirty="0"/>
              <a:t>брат известного скульптора Феодосия Щедрина, был одним из ведущих ландшафтных живописцев </a:t>
            </a:r>
            <a:r>
              <a:rPr lang="ru-RU" sz="2200" dirty="0" smtClean="0"/>
              <a:t>своего времени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53439" y="2865119"/>
            <a:ext cx="3149599" cy="33524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После окончания Академии художеств, он несколько лет провел во </a:t>
            </a:r>
            <a:r>
              <a:rPr lang="ru-RU" u="sng" dirty="0">
                <a:hlinkClick r:id="rId2"/>
              </a:rPr>
              <a:t>Франции</a:t>
            </a:r>
            <a:r>
              <a:rPr lang="ru-RU" dirty="0"/>
              <a:t> и </a:t>
            </a:r>
            <a:r>
              <a:rPr lang="ru-RU" u="sng" dirty="0">
                <a:hlinkClick r:id="rId3"/>
              </a:rPr>
              <a:t>Италии</a:t>
            </a:r>
            <a:r>
              <a:rPr lang="ru-RU" dirty="0"/>
              <a:t>. Там художник усвоил идеи классицизма. Почти сразу после возвращения на родину Семен Щедрин стал рисовать для </a:t>
            </a:r>
            <a:r>
              <a:rPr lang="ru-RU" u="sng" dirty="0">
                <a:hlinkClick r:id="rId4"/>
              </a:rPr>
              <a:t>Екатерины II</a:t>
            </a:r>
            <a:r>
              <a:rPr lang="ru-RU" dirty="0"/>
              <a:t> виды ее любимого </a:t>
            </a:r>
            <a:r>
              <a:rPr lang="ru-RU" u="sng" dirty="0">
                <a:hlinkClick r:id="rId5"/>
              </a:rPr>
              <a:t>Царского Села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040" y="579326"/>
            <a:ext cx="7312050" cy="5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01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емен Щедрин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251" y="690879"/>
            <a:ext cx="7884160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5800" y="1389063"/>
            <a:ext cx="2776451" cy="3723264"/>
          </a:xfrm>
        </p:spPr>
        <p:txBody>
          <a:bodyPr>
            <a:noAutofit/>
          </a:bodyPr>
          <a:lstStyle/>
          <a:p>
            <a:r>
              <a:rPr lang="ru-RU" sz="2800" dirty="0" smtClean="0"/>
              <a:t>Такие пейзажи выполняли еще одну роль- документа, свидетельства права собственности на землю и здание.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58396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528320"/>
            <a:ext cx="10871200" cy="1757679"/>
          </a:xfrm>
        </p:spPr>
        <p:txBody>
          <a:bodyPr>
            <a:noAutofit/>
          </a:bodyPr>
          <a:lstStyle/>
          <a:p>
            <a:r>
              <a:rPr lang="ru-RU" sz="2800" dirty="0"/>
              <a:t>И хотя Семен Щедрин был мастером городского пейзажа, архитектурные объекты он писал довольно условно. Основное внимание художника было уделено природе — искусствоведы считают его предвестником русского лирического пейзажа</a:t>
            </a:r>
          </a:p>
        </p:txBody>
      </p:sp>
      <p:pic>
        <p:nvPicPr>
          <p:cNvPr id="3" name="Рисунок 2" descr="Семен Щедрин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560" y="2286000"/>
            <a:ext cx="4937760" cy="3931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9988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50240" y="670561"/>
            <a:ext cx="3474403" cy="7518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Степан Галактионов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792480" y="1339690"/>
            <a:ext cx="3027045" cy="49188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Степан Галактионов был не только живописцем и акварелистом, но и </a:t>
            </a:r>
            <a:r>
              <a:rPr lang="ru-RU" dirty="0" smtClean="0"/>
              <a:t>гравером</a:t>
            </a:r>
            <a:r>
              <a:rPr lang="ru-RU" dirty="0"/>
              <a:t>: он одним из первых в России освоил технику литографии </a:t>
            </a:r>
            <a:r>
              <a:rPr lang="ru-RU" dirty="0" smtClean="0"/>
              <a:t>- </a:t>
            </a:r>
            <a:r>
              <a:rPr lang="ru-RU" dirty="0"/>
              <a:t>гравюры на камне. Главным источником вдохновения Галактионова </a:t>
            </a:r>
            <a:r>
              <a:rPr lang="ru-RU" dirty="0" smtClean="0"/>
              <a:t>были архитектурные </a:t>
            </a:r>
            <a:r>
              <a:rPr lang="ru-RU" dirty="0"/>
              <a:t>памятники Петербурга. Он участвовал в создании альбома литографий «Виды пригородов и окрестностей Санкт-Петербурга», который курировал художник Семен Щедрин в 1805 году. </a:t>
            </a:r>
          </a:p>
        </p:txBody>
      </p:sp>
      <p:pic>
        <p:nvPicPr>
          <p:cNvPr id="6" name="Объект 5" descr="Степан Галактион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643" y="670560"/>
            <a:ext cx="7335837" cy="55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153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епан Галактионо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80" y="629920"/>
            <a:ext cx="4389120" cy="5709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4011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53440" y="671195"/>
            <a:ext cx="3717290" cy="5526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Впоследствии он участвовал и в работе над сборником «Виды Санкт-Петербурга и окрестностей», изданного в 1825 году Обществом поощрения художников</a:t>
            </a:r>
          </a:p>
        </p:txBody>
      </p:sp>
      <p:pic>
        <p:nvPicPr>
          <p:cNvPr id="5" name="Объект 4" descr="Степан Галактион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730" y="671195"/>
            <a:ext cx="6788150" cy="5526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732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12800" y="1389063"/>
            <a:ext cx="4340860" cy="1371600"/>
          </a:xfrm>
        </p:spPr>
        <p:txBody>
          <a:bodyPr>
            <a:normAutofit/>
          </a:bodyPr>
          <a:lstStyle/>
          <a:p>
            <a:r>
              <a:rPr lang="ru-RU" sz="2800" b="1" dirty="0"/>
              <a:t>Федор Алексеев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955040" y="2113280"/>
            <a:ext cx="4198620" cy="4165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/>
              <a:t>Федор Алексеев начинал свой творческий путь с городских пейзажей Венеции, где жил пенсионером от Академии художеств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sz="2800" dirty="0" smtClean="0"/>
              <a:t>Стаффаж (фигурки людей и животных) позволяет с точностью определить размеры архитектурного объекта.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7" name="Объект 6" descr="Федор Алексее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660" y="649605"/>
            <a:ext cx="6184900" cy="562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1245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7680" y="528321"/>
            <a:ext cx="2458085" cy="10566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Василий Садовников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812800" y="1584961"/>
            <a:ext cx="2132965" cy="47155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Художник-самоучка Василий Садовников писал архитектуру Петербурга, еще будучи крепостным княгини Натальи Голицыной. Получив вольную, он поступил в Академию художеств, где его учителем стал Максим Воробьев</a:t>
            </a:r>
          </a:p>
        </p:txBody>
      </p:sp>
      <p:pic>
        <p:nvPicPr>
          <p:cNvPr id="5" name="Объект 4" descr="Василий Садовник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65" y="671195"/>
            <a:ext cx="847407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8817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силий Садовнико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64" y="581891"/>
            <a:ext cx="10099963" cy="5611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103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силий Садовнико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280" y="609600"/>
            <a:ext cx="8026400" cy="5709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740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8320" y="589281"/>
            <a:ext cx="11094720" cy="1584960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Но самая прославленная работа художника — 16-метровая акварельная «Панорама Невского проспекта», над которой он работал 5 лет — с 1830 года. На ней главная улица Петербурга нарисована в обе стороны — от Адмиралтейской площади до Аничкова моста. Художник детально изобразил на картине каждый дом Невского проспекта. Позже издатель Андрей Прево выпустил отдельные части этой панорамы в виде литографий, серия состояла из 30 листов.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850" y="1889759"/>
            <a:ext cx="8729110" cy="43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76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731520" y="629919"/>
            <a:ext cx="3962718" cy="5567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Среди первых самостоятельных работ мастера ландшафтной живописи Андрея Мартынова </a:t>
            </a:r>
            <a:r>
              <a:rPr lang="ru-RU" dirty="0" smtClean="0"/>
              <a:t>- </a:t>
            </a:r>
            <a:r>
              <a:rPr lang="ru-RU" dirty="0"/>
              <a:t>итальянские виды. После окончания Академии художеств художник жил пенсионером в Риме. Вернувшись из Италии на родину, Мартынов писал виды Петербурга, используя разные техники, включая акварель и гравюру. Для печати гравюр Мартынов даже открыл собственную литографскую мастерскую</a:t>
            </a:r>
          </a:p>
        </p:txBody>
      </p:sp>
      <p:pic>
        <p:nvPicPr>
          <p:cNvPr id="6" name="Объект 5" descr="Андрей Мартын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8" y="1717023"/>
            <a:ext cx="6756544" cy="4480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269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Андрей Мартын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81" y="665018"/>
            <a:ext cx="8562109" cy="5527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207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833121" y="649923"/>
            <a:ext cx="2233930" cy="56689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Мартынов много путешествовал, с российским послом он побывал в Пекине. Позже художник выпустил литографический альбом «Живописное путешествие от Москвы до китайской границы». </a:t>
            </a:r>
          </a:p>
        </p:txBody>
      </p:sp>
      <p:pic>
        <p:nvPicPr>
          <p:cNvPr id="8" name="Объект 7" descr="Андрей Мартын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649923"/>
            <a:ext cx="8413750" cy="5668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0018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89708" y="609601"/>
            <a:ext cx="2951163" cy="5608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Карл </a:t>
            </a:r>
            <a:r>
              <a:rPr lang="ru-RU" dirty="0" err="1"/>
              <a:t>Беггров</a:t>
            </a:r>
            <a:r>
              <a:rPr lang="ru-RU" dirty="0"/>
              <a:t> писал пейзажи, правда, в отличие от сына мариниста Александра </a:t>
            </a:r>
            <a:r>
              <a:rPr lang="ru-RU" dirty="0" err="1"/>
              <a:t>Беггрова</a:t>
            </a:r>
            <a:r>
              <a:rPr lang="ru-RU" dirty="0"/>
              <a:t>, рисовал не морские, а городские виды. Ученик Максима Воробьева, он написал большое количество акварелей и литографий с пейзажами Петербурга</a:t>
            </a:r>
          </a:p>
        </p:txBody>
      </p:sp>
      <p:pic>
        <p:nvPicPr>
          <p:cNvPr id="5" name="Объект 4" descr="Карл Беггров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72" y="609600"/>
            <a:ext cx="7640637" cy="5608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518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л Беггро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55" y="581889"/>
            <a:ext cx="8191268" cy="5611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874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л Беггро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40" y="609600"/>
            <a:ext cx="7863840" cy="5648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35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31520" y="670560"/>
            <a:ext cx="2986405" cy="534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Картины Алексеева интересны не только с художественной, но и с исторической точки зрения: например, на картине 1800-х годов «Вид церкви Никола Большой Крест на Ильинке» изображен барочный храм конца XVII века, который снесли в 1933 году.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00" y="670560"/>
            <a:ext cx="7490801" cy="5608319"/>
          </a:xfrm>
        </p:spPr>
      </p:pic>
    </p:spTree>
    <p:extLst>
      <p:ext uri="{BB962C8B-B14F-4D97-AF65-F5344CB8AC3E}">
        <p14:creationId xmlns:p14="http://schemas.microsoft.com/office/powerpoint/2010/main" val="1593706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10490" y="650875"/>
            <a:ext cx="3013365" cy="5396634"/>
          </a:xfrm>
        </p:spPr>
        <p:txBody>
          <a:bodyPr>
            <a:normAutofit/>
          </a:bodyPr>
          <a:lstStyle/>
          <a:p>
            <a:r>
              <a:rPr lang="ru-RU" sz="2000" dirty="0"/>
              <a:t>В 1902 году в журнале «Мир искусства» </a:t>
            </a:r>
            <a:r>
              <a:rPr lang="ru-RU" sz="2000" u="sng" dirty="0">
                <a:hlinkClick r:id="rId2"/>
              </a:rPr>
              <a:t>Александр Бенуа</a:t>
            </a:r>
            <a:r>
              <a:rPr lang="ru-RU" sz="2000" dirty="0"/>
              <a:t> написал статью «Живописный Петербург». В ней он сетовал, что художники обычно обходят стороной пейзажи Петербурга, предпочитая им Москву: </a:t>
            </a:r>
            <a:r>
              <a:rPr lang="ru-RU" sz="2000" i="1" dirty="0"/>
              <a:t>«Теперь пора выбиться из славянофильских пеленок, пора перестать стыдиться «европейской» стороны русской жизни и с большим участием отнестись к ненавистному Петербургу».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 descr="Александр Бенуа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5" y="650875"/>
            <a:ext cx="7585363" cy="5666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8751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812800" y="589280"/>
            <a:ext cx="57912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Бенуа и сам стал активно изображать этот город на своих картинах. В этот период он создал акварели «На улицах Петербурга», «Санкт-Петербург. Дворцовая площадь», «Эрмитаж Петра Великого», иллюстрации к поэмам </a:t>
            </a:r>
            <a:r>
              <a:rPr lang="ru-RU" u="sng" dirty="0">
                <a:hlinkClick r:id="rId2"/>
              </a:rPr>
              <a:t>Александра Пушкина</a:t>
            </a:r>
            <a:r>
              <a:rPr lang="ru-RU" dirty="0"/>
              <a:t> </a:t>
            </a:r>
            <a:r>
              <a:rPr lang="ru-RU" u="sng" dirty="0">
                <a:hlinkClick r:id="rId3"/>
              </a:rPr>
              <a:t>«Медный всадник»</a:t>
            </a:r>
            <a:r>
              <a:rPr lang="ru-RU" dirty="0"/>
              <a:t> и </a:t>
            </a:r>
            <a:r>
              <a:rPr lang="ru-RU" u="sng" dirty="0">
                <a:hlinkClick r:id="rId4"/>
              </a:rPr>
              <a:t>«Пиковая дама»</a:t>
            </a:r>
            <a:r>
              <a:rPr lang="ru-RU" dirty="0"/>
              <a:t>. А в эмиграции художник написал цикл петербургских и пригородных видов под общим названием «Воспоминания».</a:t>
            </a:r>
          </a:p>
          <a:p>
            <a:endParaRPr lang="ru-RU" dirty="0"/>
          </a:p>
        </p:txBody>
      </p:sp>
      <p:pic>
        <p:nvPicPr>
          <p:cNvPr id="6" name="Объект 5" descr="Александр Бенуа">
            <a:hlinkClick r:id="rId5"/>
          </p:cNvPr>
          <p:cNvPicPr>
            <a:picLocks noGrp="1"/>
          </p:cNvPicPr>
          <p:nvPr>
            <p:ph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120" y="589280"/>
            <a:ext cx="4450080" cy="568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8055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лександр Бенуа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20" y="609600"/>
            <a:ext cx="7904480" cy="5628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9467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92480" y="629919"/>
            <a:ext cx="6360160" cy="56292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Мстислав </a:t>
            </a:r>
            <a:r>
              <a:rPr lang="ru-RU" dirty="0" err="1"/>
              <a:t>Добужинский</a:t>
            </a:r>
            <a:r>
              <a:rPr lang="ru-RU" dirty="0"/>
              <a:t> был разносторонним художником — он оформлял театральные постановки, иллюстрировал книги и журналы. Но центральное место в его творчестве занял городской пейзаж, особенно художник любил изображать Петербург — там </a:t>
            </a:r>
            <a:r>
              <a:rPr lang="ru-RU" dirty="0" err="1"/>
              <a:t>Добужинский</a:t>
            </a:r>
            <a:r>
              <a:rPr lang="ru-RU" dirty="0"/>
              <a:t> провел </a:t>
            </a:r>
            <a:r>
              <a:rPr lang="ru-RU" dirty="0" smtClean="0"/>
              <a:t>детство. </a:t>
            </a:r>
          </a:p>
          <a:p>
            <a:pPr marL="0" indent="0">
              <a:buNone/>
            </a:pPr>
            <a:r>
              <a:rPr lang="ru-RU" dirty="0" smtClean="0"/>
              <a:t>Как </a:t>
            </a:r>
            <a:r>
              <a:rPr lang="ru-RU" dirty="0"/>
              <a:t>писал искусствовед Эрих </a:t>
            </a:r>
            <a:r>
              <a:rPr lang="ru-RU" dirty="0" err="1"/>
              <a:t>Голлербах</a:t>
            </a:r>
            <a:r>
              <a:rPr lang="ru-RU" dirty="0"/>
              <a:t>: </a:t>
            </a:r>
            <a:r>
              <a:rPr lang="ru-RU" i="1" dirty="0"/>
              <a:t>«В отличие от Остроумовой-Лебедевой, запечатлевшей в своих гравюрах и литографиях преимущественно архитектурную красоту Петербурга, художник заглянул и в низины городской жизни, обнял своей любовью не только монументальное великолепие петербургского зодчества, но и жалкое убожество грязных окраин». </a:t>
            </a:r>
            <a:r>
              <a:rPr lang="ru-RU" dirty="0"/>
              <a:t>Покинув страну, </a:t>
            </a:r>
            <a:r>
              <a:rPr lang="ru-RU" dirty="0" err="1"/>
              <a:t>Добужинский</a:t>
            </a:r>
            <a:r>
              <a:rPr lang="ru-RU" dirty="0"/>
              <a:t> продолжил рисовать пейзажи, но уже Литвы и США.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Мстислав Добужинский">
            <a:hlinkClick r:id="rId2"/>
          </p:cNvPr>
          <p:cNvPicPr>
            <a:picLocks noGrp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40" y="629920"/>
            <a:ext cx="4267200" cy="562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695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стислав Добужинский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68960"/>
            <a:ext cx="8026400" cy="5669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131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стислав Добужинский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040" y="528321"/>
            <a:ext cx="4734560" cy="5770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1827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72160" y="629920"/>
            <a:ext cx="2945765" cy="56692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u="sng" dirty="0">
                <a:hlinkClick r:id="rId2"/>
              </a:rPr>
              <a:t>Анна Остроумова-Лебедева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один из главных графиков и граверов первой половины ХХ века. На ксилографиях </a:t>
            </a:r>
            <a:r>
              <a:rPr lang="ru-RU" dirty="0" smtClean="0"/>
              <a:t>- </a:t>
            </a:r>
            <a:r>
              <a:rPr lang="ru-RU" dirty="0"/>
              <a:t>гравюрах на дереве, литографиях и акварелях </a:t>
            </a:r>
            <a:r>
              <a:rPr lang="ru-RU" dirty="0" smtClean="0"/>
              <a:t>- </a:t>
            </a:r>
            <a:r>
              <a:rPr lang="ru-RU" dirty="0"/>
              <a:t>она изображала преимущественно виды Петербурга. Среди ее работ </a:t>
            </a:r>
            <a:r>
              <a:rPr lang="ru-RU" dirty="0" smtClean="0"/>
              <a:t>- </a:t>
            </a:r>
            <a:r>
              <a:rPr lang="ru-RU" dirty="0"/>
              <a:t>иллюстрации к книгам Владимира Курбатова «Петербург» и Николая Анциферова «Душа Петербурга», акварель «Марсово поле», «Осень в Петрограде», гравюры «Петербург. Летний сад зимой», «Петербург. Ростральные колонны и биржа» и другие.</a:t>
            </a:r>
          </a:p>
          <a:p>
            <a:endParaRPr lang="ru-RU" dirty="0"/>
          </a:p>
        </p:txBody>
      </p:sp>
      <p:pic>
        <p:nvPicPr>
          <p:cNvPr id="5" name="Объект 4" descr="Анна Остроумова-Лебедева">
            <a:hlinkClick r:id="rId3"/>
          </p:cNvPr>
          <p:cNvPicPr>
            <a:picLocks noGrp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629920"/>
            <a:ext cx="7660640" cy="5669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86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670561" y="650241"/>
            <a:ext cx="2402956" cy="58115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Художница не покинула родной Ленинград даже во время блокады: </a:t>
            </a:r>
            <a:r>
              <a:rPr lang="ru-RU" i="1" dirty="0"/>
              <a:t>«Писала часто в ванной комнате. Положу на умывальник чертежную доску, на нее поставлю чернильницу. Впереди на полочке — коптилка. Здесь глуше звучат удары, не так слышен свист летящих снарядов, легче собрать разбегающиеся мысли и направить их по должному пути».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516" y="650241"/>
            <a:ext cx="8305685" cy="5630320"/>
          </a:xfrm>
        </p:spPr>
      </p:pic>
    </p:spTree>
    <p:extLst>
      <p:ext uri="{BB962C8B-B14F-4D97-AF65-F5344CB8AC3E}">
        <p14:creationId xmlns:p14="http://schemas.microsoft.com/office/powerpoint/2010/main" val="2381295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23" y="548309"/>
            <a:ext cx="7610777" cy="58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186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нна Остроумова-Лебедева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68960"/>
            <a:ext cx="6847840" cy="5770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70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690880" y="588963"/>
            <a:ext cx="1615123" cy="5588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Благодаря </a:t>
            </a:r>
            <a:r>
              <a:rPr lang="ru-RU" dirty="0"/>
              <a:t>картине «Вид Казанского собора» можно узнать, что изначально перед этим петербургским храмом стоял деревянный обелиск.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003" y="588963"/>
            <a:ext cx="9012237" cy="5588000"/>
          </a:xfrm>
        </p:spPr>
      </p:pic>
    </p:spTree>
    <p:extLst>
      <p:ext uri="{BB962C8B-B14F-4D97-AF65-F5344CB8AC3E}">
        <p14:creationId xmlns:p14="http://schemas.microsoft.com/office/powerpoint/2010/main" val="30982881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нна Остроумова-Лебедева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560" y="650240"/>
            <a:ext cx="6664960" cy="5628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1032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953" y="609601"/>
            <a:ext cx="9197968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43" y="971867"/>
            <a:ext cx="7890587" cy="52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982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8764" y="1389062"/>
            <a:ext cx="2379056" cy="1902777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Адмиралтей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>ство</a:t>
            </a:r>
            <a:r>
              <a:rPr lang="ru-RU" sz="2800" dirty="0" smtClean="0"/>
              <a:t> </a:t>
            </a:r>
            <a:r>
              <a:rPr lang="ru-RU" sz="2800" dirty="0" smtClean="0"/>
              <a:t>под снегом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20" y="641830"/>
            <a:ext cx="8427720" cy="55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97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едор Алексее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0" y="629920"/>
            <a:ext cx="7518400" cy="5567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65017" y="1389063"/>
            <a:ext cx="1895303" cy="212306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Красная</a:t>
            </a:r>
            <a:br>
              <a:rPr lang="ru-RU" sz="2800" dirty="0" smtClean="0"/>
            </a:br>
            <a:r>
              <a:rPr lang="ru-RU" sz="2800" dirty="0" smtClean="0"/>
              <a:t> площадь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940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едор Алексее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650702"/>
            <a:ext cx="7538720" cy="5628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40327" y="1389062"/>
            <a:ext cx="3177598" cy="268417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Стрелка Васильевского острова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4620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92480" y="630555"/>
            <a:ext cx="2276475" cy="5689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Максим Воробьев поступил в </a:t>
            </a:r>
            <a:r>
              <a:rPr lang="ru-RU" u="sng" dirty="0">
                <a:hlinkClick r:id="rId2"/>
              </a:rPr>
              <a:t>Академию художеств</a:t>
            </a:r>
            <a:r>
              <a:rPr lang="ru-RU" dirty="0"/>
              <a:t> в десять лет. Один из его первых </a:t>
            </a:r>
            <a:r>
              <a:rPr lang="ru-RU" dirty="0" smtClean="0"/>
              <a:t>учителей - </a:t>
            </a:r>
            <a:r>
              <a:rPr lang="ru-RU" dirty="0"/>
              <a:t>архитектор Жан-Франсуа Тома де </a:t>
            </a:r>
            <a:r>
              <a:rPr lang="ru-RU" dirty="0" err="1"/>
              <a:t>Томон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привил будущему художнику любовь к архитектурно-пейзажной живописи</a:t>
            </a:r>
            <a:r>
              <a:rPr lang="ru-RU" dirty="0" smtClean="0"/>
              <a:t>.</a:t>
            </a:r>
            <a:r>
              <a:rPr lang="ru-RU" dirty="0"/>
              <a:t> </a:t>
            </a:r>
          </a:p>
        </p:txBody>
      </p:sp>
      <p:pic>
        <p:nvPicPr>
          <p:cNvPr id="5" name="Объект 4" descr="Максим Воробьев">
            <a:hlinkClick r:id="rId3"/>
          </p:cNvPr>
          <p:cNvPicPr>
            <a:picLocks noGrp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55" y="630555"/>
            <a:ext cx="8391525" cy="568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0990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ксим Воробье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09" y="630381"/>
            <a:ext cx="7876769" cy="56457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31273" y="1389063"/>
            <a:ext cx="2514600" cy="309981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Вид Казанского собора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7897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ксим Воробьев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73" y="671947"/>
            <a:ext cx="7843520" cy="56489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40328" y="1389062"/>
            <a:ext cx="3179618" cy="247635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Вид на  Петропавловскую крепость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8904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1006</Words>
  <Application>Microsoft Office PowerPoint</Application>
  <PresentationFormat>Широкоэкранный</PresentationFormat>
  <Paragraphs>40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Garamond</vt:lpstr>
      <vt:lpstr>Натуральные материалы</vt:lpstr>
      <vt:lpstr>Архитектура на картинах отечественных художников </vt:lpstr>
      <vt:lpstr>Федор Алексеев </vt:lpstr>
      <vt:lpstr>Презентация PowerPoint</vt:lpstr>
      <vt:lpstr>Презентация PowerPoint</vt:lpstr>
      <vt:lpstr>Красная  площадь</vt:lpstr>
      <vt:lpstr>Стрелка Васильевского острова</vt:lpstr>
      <vt:lpstr>Презентация PowerPoint</vt:lpstr>
      <vt:lpstr>Вид Казанского собора</vt:lpstr>
      <vt:lpstr>Вид на  Петропавловскую крепость</vt:lpstr>
      <vt:lpstr>Максим Воробьев</vt:lpstr>
      <vt:lpstr>Максим Воробьев</vt:lpstr>
      <vt:lpstr>Презентация PowerPoint</vt:lpstr>
      <vt:lpstr>Кроме российских городов, Воробьев на своих полотнах изображал Иерусалим и Константинополь, Варну и Рим. Сегодня городские пейзажи Максима Воробьева можно увидеть в Государственном Русском музее и Государственной Третьяковской галерее. </vt:lpstr>
      <vt:lpstr>Семен Щедрин, брат известного скульптора Феодосия Щедрина, был одним из ведущих ландшафтных живописцев своего времени.</vt:lpstr>
      <vt:lpstr>Такие пейзажи выполняли еще одну роль- документа, свидетельства права собственности на землю и здание.</vt:lpstr>
      <vt:lpstr>И хотя Семен Щедрин был мастером городского пейзажа, архитектурные объекты он писал довольно условно. Основное внимание художника было уделено природе — искусствоведы считают его предвестником русского лирического пейзажа</vt:lpstr>
      <vt:lpstr>Степан Галактионов</vt:lpstr>
      <vt:lpstr>Презентация PowerPoint</vt:lpstr>
      <vt:lpstr>Презентация PowerPoint</vt:lpstr>
      <vt:lpstr>Василий Садовников</vt:lpstr>
      <vt:lpstr>Презентация PowerPoint</vt:lpstr>
      <vt:lpstr>Презентация PowerPoint</vt:lpstr>
      <vt:lpstr>Но самая прославленная работа художника — 16-метровая акварельная «Панорама Невского проспекта», над которой он работал 5 лет — с 1830 года. На ней главная улица Петербурга нарисована в обе стороны — от Адмиралтейской площади до Аничкова моста. Художник детально изобразил на картине каждый дом Невского проспекта. Позже издатель Андрей Прево выпустил отдельные части этой панорамы в виде литографий, серия состояла из 30 листов.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1902 году в журнале «Мир искусства» Александр Бенуа написал статью «Живописный Петербург». В ней он сетовал, что художники обычно обходят стороной пейзажи Петербурга, предпочитая им Москву: «Теперь пора выбиться из славянофильских пеленок, пора перестать стыдиться «европейской» стороны русской жизни и с большим участием отнестись к ненавистному Петербургу».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Адмиралтей ство под снегом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АдминДШИ</dc:creator>
  <cp:lastModifiedBy>АдминДШИ</cp:lastModifiedBy>
  <cp:revision>79</cp:revision>
  <dcterms:created xsi:type="dcterms:W3CDTF">2020-04-28T10:02:09Z</dcterms:created>
  <dcterms:modified xsi:type="dcterms:W3CDTF">2020-05-12T08:10:33Z</dcterms:modified>
</cp:coreProperties>
</file>